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49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7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84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25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4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2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49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87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77DE-10E1-4CA9-8FD3-0A973423DC3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BCE1-5274-4638-AE09-2D9AEDAA3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37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2012324" y="2525148"/>
            <a:ext cx="7543800" cy="2593975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</a:bodyPr>
          <a:lstStyle/>
          <a:p>
            <a:pPr algn="ctr"/>
            <a:r>
              <a:rPr lang="fr-FR" sz="6000" b="1" u="sng" dirty="0">
                <a:solidFill>
                  <a:srgbClr val="FF0000"/>
                </a:solidFill>
                <a:latin typeface="Maiandra GD" pitchFamily="34" charset="0"/>
              </a:rPr>
              <a:t>Chapitre</a:t>
            </a:r>
            <a:r>
              <a:rPr lang="fr-FR" sz="6000" b="1" dirty="0">
                <a:solidFill>
                  <a:srgbClr val="FF0000"/>
                </a:solidFill>
                <a:latin typeface="Maiandra GD" pitchFamily="34" charset="0"/>
              </a:rPr>
              <a:t> 5</a:t>
            </a:r>
            <a:r>
              <a:rPr lang="fr-FR" sz="6000" dirty="0">
                <a:solidFill>
                  <a:srgbClr val="FF0000"/>
                </a:solidFill>
                <a:latin typeface="Maiandra GD" pitchFamily="34" charset="0"/>
              </a:rPr>
              <a:t>:</a:t>
            </a:r>
            <a:r>
              <a:rPr lang="fr-FR" sz="6000" dirty="0">
                <a:solidFill>
                  <a:schemeClr val="accent5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fr-FR" sz="6000" b="1" dirty="0">
                <a:solidFill>
                  <a:srgbClr val="FF0000"/>
                </a:solidFill>
                <a:latin typeface="Maiandra GD" pitchFamily="34" charset="0"/>
              </a:rPr>
              <a:t>ECHANTILLONNAGE ET QUANTIFICATION</a:t>
            </a:r>
            <a:br>
              <a:rPr lang="fr-FR" sz="6000" dirty="0">
                <a:solidFill>
                  <a:srgbClr val="FF0000"/>
                </a:solidFill>
                <a:latin typeface="Maiandra GD" pitchFamily="34" charset="0"/>
              </a:rPr>
            </a:br>
            <a:endParaRPr lang="fr-FR" sz="60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9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330417" y="853508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Notion de repliement de spectre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3779" y="1723491"/>
                <a:ext cx="11273419" cy="4808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"/>
                </a:pPr>
                <a:r>
                  <a:rPr lang="fr-FR" sz="2800" b="1" dirty="0">
                    <a:solidFill>
                      <a:schemeClr val="accent1">
                        <a:lumMod val="75000"/>
                      </a:schemeClr>
                    </a:solidFill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THEOREME DE SHANNON</a:t>
                </a:r>
                <a:r>
                  <a:rPr lang="fr-FR" sz="2800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8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fréquence d’échantillonnage requise pour pouvoir ensuite restituer un signal doit être supérieure ou égale au double de la fréquence maximale contenue dans le spectre de ce signal : </a:t>
                </a:r>
                <a14:m>
                  <m:oMath xmlns:m="http://schemas.openxmlformats.org/officeDocument/2006/math">
                    <m:r>
                      <a:rPr lang="fr-FR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𝑭𝒆</m:t>
                    </m:r>
                    <m:r>
                      <a:rPr lang="fr-FR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fr-FR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𝑭𝒎𝒂𝒙</m:t>
                    </m:r>
                  </m:oMath>
                </a14:m>
                <a:endParaRPr lang="fr-FR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"/>
                </a:pPr>
                <a:r>
                  <a:rPr lang="fr-FR" sz="2800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Exemples</a:t>
                </a:r>
                <a:endParaRPr lang="fr-FR" sz="2800" dirty="0"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"/>
                </a:pPr>
                <a:r>
                  <a:rPr lang="fr-FR" sz="28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 son téléphonique est contenu dans la bande de 300 à 3400 Hz : Fe = 8Khz</a:t>
                </a:r>
                <a:endParaRPr lang="fr-FR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"/>
                </a:pPr>
                <a:r>
                  <a:rPr lang="fr-FR" sz="28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bande passante de l’oreille : 20 à 20.000 Hz, le son CD audio est échantillonné à 44,1 KHz</a:t>
                </a:r>
                <a:endParaRPr lang="fr-FR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79" y="1723491"/>
                <a:ext cx="11273419" cy="4808496"/>
              </a:xfrm>
              <a:prstGeom prst="rect">
                <a:avLst/>
              </a:prstGeom>
              <a:blipFill rotWithShape="0">
                <a:blip r:embed="rId3"/>
                <a:stretch>
                  <a:fillRect l="-1136" t="-760" r="-1352" b="-1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36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330417" y="853508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Notion de repliement de spectre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702" y="1718935"/>
            <a:ext cx="10452899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NECCESSITE D’UN FILTRE ANTI-REPLIEMENT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le cas d’un spectre de largeur infinie (la réalité), il y a toujours repliement du spectre. Il est donc nécessaire de filtrer le spectre d’origine pour limiter l’effet de repliement.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77" y="3734421"/>
            <a:ext cx="11062951" cy="253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808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42">
            <a:extLst>
              <a:ext uri="{FF2B5EF4-FFF2-40B4-BE49-F238E27FC236}">
                <a16:creationId xmlns:a16="http://schemas.microsoft.com/office/drawing/2014/main" id="{46E7E84A-AFE2-4D43-A0DE-C38BC6C58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056" y="6100964"/>
            <a:ext cx="641266" cy="487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fr-F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059263" y="905024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L’échantillonnage réel</a:t>
            </a:r>
          </a:p>
        </p:txBody>
      </p:sp>
      <p:pic>
        <p:nvPicPr>
          <p:cNvPr id="9" name="Imag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868" y="1945435"/>
            <a:ext cx="4849620" cy="163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1510492" y="4497475"/>
            <a:ext cx="8844122" cy="2035332"/>
            <a:chOff x="1684" y="5767"/>
            <a:chExt cx="9930" cy="2005"/>
          </a:xfrm>
        </p:grpSpPr>
        <p:sp>
          <p:nvSpPr>
            <p:cNvPr id="11" name="Text Box 143"/>
            <p:cNvSpPr txBox="1">
              <a:spLocks noChangeArrowheads="1"/>
            </p:cNvSpPr>
            <p:nvPr/>
          </p:nvSpPr>
          <p:spPr bwMode="auto">
            <a:xfrm>
              <a:off x="4811" y="5910"/>
              <a:ext cx="724" cy="4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2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200" baseline="-250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fr-FR" sz="12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41"/>
            <p:cNvSpPr txBox="1">
              <a:spLocks noChangeArrowheads="1"/>
            </p:cNvSpPr>
            <p:nvPr/>
          </p:nvSpPr>
          <p:spPr bwMode="auto">
            <a:xfrm>
              <a:off x="3751" y="7251"/>
              <a:ext cx="63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2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-T</a:t>
              </a:r>
              <a:r>
                <a:rPr lang="fr-FR" sz="1200" baseline="-250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42"/>
            <p:cNvSpPr txBox="1">
              <a:spLocks noChangeArrowheads="1"/>
            </p:cNvSpPr>
            <p:nvPr/>
          </p:nvSpPr>
          <p:spPr bwMode="auto">
            <a:xfrm>
              <a:off x="6929" y="7292"/>
              <a:ext cx="72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sz="12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fr-FR" sz="1200" baseline="-250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69"/>
            <p:cNvGrpSpPr>
              <a:grpSpLocks/>
            </p:cNvGrpSpPr>
            <p:nvPr/>
          </p:nvGrpSpPr>
          <p:grpSpPr bwMode="auto">
            <a:xfrm>
              <a:off x="1684" y="5767"/>
              <a:ext cx="9930" cy="1920"/>
              <a:chOff x="1260" y="1422"/>
              <a:chExt cx="9930" cy="1920"/>
            </a:xfrm>
          </p:grpSpPr>
          <p:cxnSp>
            <p:nvCxnSpPr>
              <p:cNvPr id="15" name="AutoShape 70"/>
              <p:cNvCxnSpPr>
                <a:cxnSpLocks noChangeShapeType="1"/>
              </p:cNvCxnSpPr>
              <p:nvPr/>
            </p:nvCxnSpPr>
            <p:spPr bwMode="auto">
              <a:xfrm flipV="1">
                <a:off x="5155" y="1422"/>
                <a:ext cx="0" cy="19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71"/>
              <p:cNvCxnSpPr>
                <a:cxnSpLocks noChangeShapeType="1"/>
              </p:cNvCxnSpPr>
              <p:nvPr/>
            </p:nvCxnSpPr>
            <p:spPr bwMode="auto">
              <a:xfrm>
                <a:off x="1260" y="2953"/>
                <a:ext cx="99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475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300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965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6630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8295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9960" y="1917"/>
                <a:ext cx="360" cy="10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515155" y="3580532"/>
            <a:ext cx="1126901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baseline="-25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fr-FR" sz="2400" u="sng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une suite d’impulsions rectangulaire de période T</a:t>
            </a:r>
            <a:r>
              <a:rPr lang="fr-FR" sz="2400" baseline="-25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d’amplitude unité et de durée D&lt; T</a:t>
            </a:r>
            <a:r>
              <a:rPr lang="fr-FR" sz="2400" baseline="-25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u="sng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42">
            <a:extLst>
              <a:ext uri="{FF2B5EF4-FFF2-40B4-BE49-F238E27FC236}">
                <a16:creationId xmlns:a16="http://schemas.microsoft.com/office/drawing/2014/main" id="{01557850-0083-4BEC-8565-3BC177BD2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225" y="6142527"/>
            <a:ext cx="641266" cy="487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2T</a:t>
            </a:r>
            <a:r>
              <a:rPr lang="fr-FR" sz="1200" baseline="-250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fr-F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9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059263" y="905024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L’échantillonnage réel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780672" y="1674465"/>
                <a:ext cx="8754245" cy="4979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fr-FR" sz="2400" baseline="-250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(t) peut s’écrire :     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𝑟𝑒𝑐𝑡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)/</m:t>
                              </m:r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𝑟𝑒𝑐𝑡</m:t>
                          </m:r>
                          <m:d>
                            <m:dPr>
                              <m:ctrlP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𝑟𝑒𝑐𝑡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den>
                          </m:f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𝑠𝑖𝑛𝑐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𝐷𝑓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Ш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672" y="1674465"/>
                <a:ext cx="8754245" cy="4979761"/>
              </a:xfrm>
              <a:prstGeom prst="rect">
                <a:avLst/>
              </a:prstGeom>
              <a:blipFill>
                <a:blip r:embed="rId3"/>
                <a:stretch>
                  <a:fillRect l="-1045" t="-367" b="-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063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059263" y="905024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L’échantillonnage réel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39253" y="1552279"/>
                <a:ext cx="9599167" cy="3646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Comme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𝑒𝑟</m:t>
                        </m:r>
                      </m:sub>
                    </m:sSub>
                    <m:d>
                      <m:d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0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on a :</a:t>
                </a:r>
                <a:endParaRPr lang="fr-FR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0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𝑒𝑟</m:t>
                        </m:r>
                      </m:sub>
                    </m:sSub>
                    <m:d>
                      <m:d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0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𝑒𝑟</m:t>
                          </m:r>
                        </m:sub>
                      </m:sSub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𝑠𝑖𝑛𝑐</m:t>
                      </m:r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𝐷𝑓</m:t>
                          </m:r>
                        </m:e>
                      </m:d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Ш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𝐹𝑒</m:t>
                          </m:r>
                        </m:sub>
                      </m:sSub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𝑒𝑟</m:t>
                          </m:r>
                        </m:sub>
                      </m:sSub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𝑠𝑖𝑛𝑐</m:t>
                      </m:r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𝐷𝑓</m:t>
                          </m:r>
                        </m:e>
                      </m:d>
                      <m:nary>
                        <m:naryPr>
                          <m:chr m:val="∑"/>
                          <m:limLoc m:val="undOvr"/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𝑒𝑟</m:t>
                          </m:r>
                        </m:sub>
                      </m:sSub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𝑠𝑖𝑛𝑐</m:t>
                          </m:r>
                          <m:d>
                            <m:d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𝑛𝐷</m:t>
                              </m:r>
                              <m:sSub>
                                <m:sSub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253" y="1552279"/>
                <a:ext cx="9599167" cy="3646191"/>
              </a:xfrm>
              <a:prstGeom prst="rect">
                <a:avLst/>
              </a:prstGeom>
              <a:blipFill>
                <a:blip r:embed="rId3"/>
                <a:stretch>
                  <a:fillRect l="-635" t="-3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37932" y="5198470"/>
                <a:ext cx="5482398" cy="1116909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er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d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sz="2400" i="0"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sz="2400" i="0">
                                  <a:latin typeface="Cambria Math" panose="02040503050406030204" pitchFamily="18" charset="0"/>
                                </a:rPr>
                                <m:t>sinc</m:t>
                              </m:r>
                              <m:d>
                                <m:d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nD</m:t>
                                  </m:r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F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fr-FR" sz="24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fr-FR" sz="2400" i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fr-FR" sz="2400" i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32" y="5198470"/>
                <a:ext cx="5482398" cy="11169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73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757522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Echantillonnage avec maintien </a:t>
            </a:r>
          </a:p>
        </p:txBody>
      </p:sp>
      <p:grpSp>
        <p:nvGrpSpPr>
          <p:cNvPr id="7" name="Group 168"/>
          <p:cNvGrpSpPr>
            <a:grpSpLocks/>
          </p:cNvGrpSpPr>
          <p:nvPr/>
        </p:nvGrpSpPr>
        <p:grpSpPr bwMode="auto">
          <a:xfrm>
            <a:off x="2948107" y="1788513"/>
            <a:ext cx="6320509" cy="1920603"/>
            <a:chOff x="1845" y="3852"/>
            <a:chExt cx="6888" cy="1719"/>
          </a:xfrm>
        </p:grpSpPr>
        <p:sp>
          <p:nvSpPr>
            <p:cNvPr id="8" name="Text Box 167"/>
            <p:cNvSpPr txBox="1">
              <a:spLocks noChangeArrowheads="1"/>
            </p:cNvSpPr>
            <p:nvPr/>
          </p:nvSpPr>
          <p:spPr bwMode="auto">
            <a:xfrm>
              <a:off x="7562" y="4020"/>
              <a:ext cx="1171" cy="5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400" b="1" dirty="0" err="1">
                  <a:solidFill>
                    <a:srgbClr val="FF0000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400" b="1" baseline="-25000" dirty="0" err="1">
                  <a:solidFill>
                    <a:srgbClr val="FF0000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em</a:t>
              </a:r>
              <a:r>
                <a:rPr lang="fr-FR" sz="2400" b="1" dirty="0">
                  <a:solidFill>
                    <a:srgbClr val="FF0000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66"/>
            <p:cNvSpPr txBox="1">
              <a:spLocks noChangeArrowheads="1"/>
            </p:cNvSpPr>
            <p:nvPr/>
          </p:nvSpPr>
          <p:spPr bwMode="auto">
            <a:xfrm>
              <a:off x="4185" y="3852"/>
              <a:ext cx="795" cy="5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dirty="0" err="1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baseline="-25000" dirty="0" err="1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ei</a:t>
              </a:r>
              <a:r>
                <a:rPr lang="fr-FR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65"/>
            <p:cNvSpPr txBox="1">
              <a:spLocks noChangeArrowheads="1"/>
            </p:cNvSpPr>
            <p:nvPr/>
          </p:nvSpPr>
          <p:spPr bwMode="auto">
            <a:xfrm>
              <a:off x="3375" y="5043"/>
              <a:ext cx="795" cy="5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100" baseline="-250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fr-FR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64"/>
            <p:cNvSpPr txBox="1">
              <a:spLocks noChangeArrowheads="1"/>
            </p:cNvSpPr>
            <p:nvPr/>
          </p:nvSpPr>
          <p:spPr bwMode="auto">
            <a:xfrm>
              <a:off x="1845" y="4095"/>
              <a:ext cx="795" cy="5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0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x(t)</a:t>
              </a:r>
              <a:endParaRPr lang="fr-F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AutoShape 158"/>
            <p:cNvCxnSpPr>
              <a:cxnSpLocks noChangeShapeType="1"/>
            </p:cNvCxnSpPr>
            <p:nvPr/>
          </p:nvCxnSpPr>
          <p:spPr bwMode="auto">
            <a:xfrm>
              <a:off x="2355" y="4305"/>
              <a:ext cx="11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159"/>
            <p:cNvSpPr>
              <a:spLocks noChangeArrowheads="1"/>
            </p:cNvSpPr>
            <p:nvPr/>
          </p:nvSpPr>
          <p:spPr bwMode="auto">
            <a:xfrm rot="3673159">
              <a:off x="3519" y="4064"/>
              <a:ext cx="429" cy="532"/>
            </a:xfrm>
            <a:prstGeom prst="flowChar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cxnSp>
          <p:nvCxnSpPr>
            <p:cNvPr id="14" name="AutoShape 160"/>
            <p:cNvCxnSpPr>
              <a:cxnSpLocks noChangeShapeType="1"/>
            </p:cNvCxnSpPr>
            <p:nvPr/>
          </p:nvCxnSpPr>
          <p:spPr bwMode="auto">
            <a:xfrm flipV="1">
              <a:off x="3750" y="4563"/>
              <a:ext cx="15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62"/>
            <p:cNvSpPr txBox="1">
              <a:spLocks noChangeArrowheads="1"/>
            </p:cNvSpPr>
            <p:nvPr/>
          </p:nvSpPr>
          <p:spPr bwMode="auto">
            <a:xfrm>
              <a:off x="5160" y="4035"/>
              <a:ext cx="1320" cy="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sz="2000" dirty="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g(t)</a:t>
              </a:r>
              <a:endParaRPr lang="fr-F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AutoShape 163"/>
            <p:cNvCxnSpPr>
              <a:cxnSpLocks noChangeShapeType="1"/>
            </p:cNvCxnSpPr>
            <p:nvPr/>
          </p:nvCxnSpPr>
          <p:spPr bwMode="auto">
            <a:xfrm>
              <a:off x="6497" y="4290"/>
              <a:ext cx="11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8" name="Imag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2727" y="4468231"/>
            <a:ext cx="5591055" cy="191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39228" y="3545704"/>
                <a:ext cx="2353721" cy="542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Où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3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num>
                      <m:den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228" y="3545704"/>
                <a:ext cx="2353721" cy="542969"/>
              </a:xfrm>
              <a:prstGeom prst="rect">
                <a:avLst/>
              </a:prstGeom>
              <a:blipFill rotWithShape="0">
                <a:blip r:embed="rId4"/>
                <a:stretch>
                  <a:fillRect l="-2073" b="-67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AutoShape 163">
            <a:extLst>
              <a:ext uri="{FF2B5EF4-FFF2-40B4-BE49-F238E27FC236}">
                <a16:creationId xmlns:a16="http://schemas.microsoft.com/office/drawing/2014/main" id="{62933F42-D9C0-4CA1-80F5-8C36AD026E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30837" y="2305590"/>
            <a:ext cx="105984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74562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543526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Echantillonnage avec maintien 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185" y="1164513"/>
            <a:ext cx="7380065" cy="447156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185" y="5618852"/>
            <a:ext cx="59436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31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543526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Echantillonnage avec maintien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386" y="1541393"/>
            <a:ext cx="6572752" cy="12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623" y="2641356"/>
            <a:ext cx="6492790" cy="771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94084" y="3368495"/>
                <a:ext cx="7609285" cy="1928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𝒆𝒎</m:t>
                          </m:r>
                        </m:sub>
                      </m:sSub>
                      <m:d>
                        <m:d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𝐗</m:t>
                          </m:r>
                          <m:d>
                            <m:dPr>
                              <m:ctrlP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𝒇</m:t>
                              </m:r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𝐧</m:t>
                              </m:r>
                              <m:sSub>
                                <m:sSubPr>
                                  <m:ctrlP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𝒆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fr-FR" sz="20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𝒋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𝑫𝒇</m:t>
                          </m:r>
                        </m:sup>
                      </m:sSup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𝐃𝐬𝐢𝐧𝐜</m:t>
                      </m:r>
                      <m:r>
                        <a:rPr lang="fr-FR" sz="20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𝐃𝐟</m:t>
                      </m:r>
                      <m:r>
                        <a:rPr lang="fr-FR" sz="20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𝒆𝒎</m:t>
                          </m:r>
                        </m:sub>
                      </m:sSub>
                      <m:d>
                        <m:d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b>
                      </m:sSub>
                      <m:sSup>
                        <m:sSupPr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𝑫𝒆</m:t>
                          </m:r>
                        </m:e>
                        <m:sup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𝒋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𝑫𝒇</m:t>
                          </m:r>
                        </m:sup>
                      </m:sSup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𝐬𝐢𝐧𝐜</m:t>
                      </m:r>
                      <m:r>
                        <a:rPr lang="fr-FR" sz="20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𝐃𝐟</m:t>
                      </m:r>
                      <m:r>
                        <a:rPr lang="fr-FR" sz="2000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fr-FR" sz="2000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𝐗</m:t>
                          </m:r>
                          <m:d>
                            <m:dPr>
                              <m:ctrlP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𝒇</m:t>
                              </m:r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𝐧</m:t>
                              </m:r>
                              <m:sSub>
                                <m:sSubPr>
                                  <m:ctrlP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fr-FR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𝒆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" y="3368495"/>
                <a:ext cx="7609285" cy="1928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576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543526"/>
            <a:ext cx="9346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Echantillonnage avec maintien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8323" y="1116068"/>
            <a:ext cx="766427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fr-FR" sz="2800" b="1" i="1" dirty="0">
                <a:solidFill>
                  <a:schemeClr val="accent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Modélisation de l’échantillonnage – blocage </a:t>
            </a:r>
            <a:endParaRPr lang="fr-FR" sz="2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3" y="1728696"/>
            <a:ext cx="5029201" cy="259392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46F213C-11A6-4FEE-B33A-D7D2A3B9A30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283641" y="1706330"/>
            <a:ext cx="4952395" cy="2145233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98195A77-1121-49C0-9EFC-37D4013447E1}"/>
              </a:ext>
            </a:extLst>
          </p:cNvPr>
          <p:cNvSpPr/>
          <p:nvPr/>
        </p:nvSpPr>
        <p:spPr>
          <a:xfrm>
            <a:off x="5791201" y="2673927"/>
            <a:ext cx="484909" cy="471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C8F2BD-6B7F-4956-AEEE-DB436F6A9E9F}"/>
              </a:ext>
            </a:extLst>
          </p:cNvPr>
          <p:cNvSpPr/>
          <p:nvPr/>
        </p:nvSpPr>
        <p:spPr>
          <a:xfrm>
            <a:off x="3685309" y="4327417"/>
            <a:ext cx="7509163" cy="1969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fr-FR" sz="2000" b="1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condensateur placé entre les deux amplis suiveurs est chargé à la valeur de l’échantillon lorsque l’interrupteur est fermé</a:t>
            </a:r>
            <a:r>
              <a:rPr lang="fr-FR" sz="2000" b="1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(phase d’échantillonnage).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fr-FR" sz="2000" b="1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conserve la tension de charge lorsque l’interrupteur est ouvert entre deux prélèvements </a:t>
            </a:r>
            <a:r>
              <a:rPr lang="fr-FR" sz="20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(phase de blocage).</a:t>
            </a:r>
            <a:endParaRPr lang="fr-FR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059263" y="778974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Théorie de la quantification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20762" y="1548415"/>
            <a:ext cx="11165983" cy="5124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quantification est une opération permettant de transformer le nombre infini de valeurs d’un signal d’entrée, x(t), en un nombre fini de valeurs attribuées au signal de sortie, </a:t>
            </a:r>
            <a:r>
              <a:rPr lang="fr-FR" sz="2400" dirty="0" err="1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400" baseline="-25000" dirty="0" err="1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FR" sz="2400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(t).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Intuitivement, on peut définir la quantification comme une opération de classification où le nombre de classes définit le nombre de valeurs de sortie possibles. 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Considérons un exemple dans lequel on définit deux classes (</a:t>
            </a:r>
            <a:r>
              <a:rPr lang="fr-FR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valeurs de sortie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fr-FR" sz="2400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b="1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400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FR" sz="2400" b="1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On choisit alors un seuil de niveau q tel que si le signal d’entrée est supérieur à ce seuil, on lui attribue alors la classe 1 et 0 sinon.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Le rôle de la quantification est aussi de donner une image binaire d’un signal analogique.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28034" y="2044517"/>
            <a:ext cx="111998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plupart des signaux que l’on doit traiter tels que la parole, les signaux biologiques, sismiques, radars, audio ou vidéo sont analogiques par nature. C’est-à-dire qu’ils sont continus dans le temps et qu’eux-mêmes varient de manière continue. Ces signaux peuvent être traités de manière analogique grâce à des systèmes matériels électroniques.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55324" y="954565"/>
            <a:ext cx="5087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620" y="4260508"/>
            <a:ext cx="9345316" cy="247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0503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059263" y="778974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Théorie de la quantification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4084" y="1843185"/>
                <a:ext cx="11041601" cy="2415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"/>
                </a:pPr>
                <a:r>
                  <a:rPr lang="fr-FR" sz="2800" b="1" dirty="0">
                    <a:solidFill>
                      <a:schemeClr val="accent1"/>
                    </a:solidFill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Principe</a:t>
                </a:r>
                <a:endParaRPr lang="fr-FR" sz="28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chaque valeur x(</a:t>
                </a:r>
                <a:r>
                  <a:rPr lang="fr-FR" sz="2400" dirty="0" err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kTe</a:t>
                </a: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(valeur échantillonnée) est associée une valeur binaire codée sur n bits. Ainsi on pourra distinguer N = 2</a:t>
                </a:r>
                <a:r>
                  <a:rPr lang="fr-FR" sz="2400" baseline="300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niveaux de tension repartis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(tension max traitée par le CAN). La différence entre 2 valeurs quantifiées consécutives est appelée pas de quantification ou quantum (q).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" y="1843185"/>
                <a:ext cx="11041601" cy="2415020"/>
              </a:xfrm>
              <a:prstGeom prst="rect">
                <a:avLst/>
              </a:prstGeom>
              <a:blipFill rotWithShape="0">
                <a:blip r:embed="rId3"/>
                <a:stretch>
                  <a:fillRect l="-938" t="-1259" r="-828" b="-3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67928" y="4187416"/>
                <a:ext cx="10867757" cy="2290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D’une manière générale on a :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 les valeurs d’entrées sont réparties 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a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b>
                        </m:sSub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Dans la pratique on associe une même mesure à toutes les tensions comprises dans une même plage.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28" y="4187416"/>
                <a:ext cx="10867757" cy="2290435"/>
              </a:xfrm>
              <a:prstGeom prst="rect">
                <a:avLst/>
              </a:prstGeom>
              <a:blipFill rotWithShape="0">
                <a:blip r:embed="rId4"/>
                <a:stretch>
                  <a:fillRect l="-897" r="-841" b="-39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485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757522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Lois de quantification uniforme</a:t>
            </a:r>
          </a:p>
        </p:txBody>
      </p:sp>
      <p:sp>
        <p:nvSpPr>
          <p:cNvPr id="2" name="Rectangle 1"/>
          <p:cNvSpPr/>
          <p:nvPr/>
        </p:nvSpPr>
        <p:spPr>
          <a:xfrm>
            <a:off x="515155" y="1650431"/>
            <a:ext cx="1135916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Plusieurs lois de quantification existent, mais les plus utilisées sont :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peut faire correspondre la valeur inférieure de la plage à toutes les tensions comprises dans cette plage. On dit qu’on fait une </a:t>
            </a:r>
            <a:r>
              <a:rPr lang="fr-FR" sz="2400" b="1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quantification par défaut (ou quantification par troncature).</a:t>
            </a: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on fait correspondre la valeur supérieure de la plage on fait une </a:t>
            </a:r>
            <a:r>
              <a:rPr lang="fr-FR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quantification par excès</a:t>
            </a: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peut aussi faire correspondre la valeur moitié de la plage </a:t>
            </a:r>
            <a:r>
              <a:rPr lang="fr-FR" sz="2400" b="1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(quantification par arrondi).</a:t>
            </a: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Cette loi est la plus utilisée (on montre que la valeur exacte de l’échantillon a la plus grande probabilité de chance de se trouver au milieu de la </a:t>
            </a:r>
            <a:r>
              <a:rPr lang="fr-FR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palge</a:t>
            </a: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24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684422" y="757522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Lois de quantification uniforme</a:t>
            </a:r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1833" y="1650431"/>
            <a:ext cx="10354103" cy="465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959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82854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Bruit de quantification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4261" y="1650431"/>
            <a:ext cx="4379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i="1" dirty="0">
                <a:solidFill>
                  <a:schemeClr val="accent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Erreur de quantification</a:t>
            </a:r>
            <a:endParaRPr lang="fr-FR" sz="2800" dirty="0">
              <a:solidFill>
                <a:schemeClr val="accent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8" y="2235564"/>
            <a:ext cx="10692483" cy="1780304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6148" y="3005005"/>
            <a:ext cx="7343975" cy="363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236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82854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Bruit de quantification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84" y="1526963"/>
            <a:ext cx="1035644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95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82854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Bruit de quantification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64" y="2149162"/>
            <a:ext cx="9968180" cy="343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12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46299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6520" y="1740583"/>
                <a:ext cx="11114467" cy="42010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restitution consiste à reconstruire le signal d’origine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à partir de ses valeurs échantillonnées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Rappelons la relation liant le spectre du signal échantillonné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et le spectre du signal continu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); 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𝑎𝑣𝑒𝑐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𝐹𝑒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≥2</m:t>
                      </m:r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On remarque que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on appliquant la transformée inverse de Fourier, on a :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sub>
                        </m:s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=−∞</m:t>
                        </m:r>
                      </m:sub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𝛿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nary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𝐹𝑒</m:t>
                            </m:r>
                          </m:sub>
                        </m:s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𝑠𝑖𝑛𝑐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20" y="1740583"/>
                <a:ext cx="11114467" cy="4201086"/>
              </a:xfrm>
              <a:prstGeom prst="rect">
                <a:avLst/>
              </a:prstGeom>
              <a:blipFill rotWithShape="0">
                <a:blip r:embed="rId3"/>
                <a:stretch>
                  <a:fillRect l="-878" t="-435" r="-878" b="-105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278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46299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Restitution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94084" y="1650431"/>
                <a:ext cx="10784023" cy="28328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devient donc 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𝑠𝑖𝑛𝑐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nary>
                      <m:naryPr>
                        <m:chr m:val="∑"/>
                        <m:limLoc m:val="undOvr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=−∞</m:t>
                        </m:r>
                      </m:sub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nary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𝑠𝑖𝑛𝑐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fr-FR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  <m:sSub>
                                <m:sSubPr>
                                  <m:ctrlP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𝒆</m:t>
                                  </m:r>
                                </m:sub>
                              </m:sSub>
                            </m:e>
                          </m:d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𝒔𝒊𝒏𝒄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𝒕</m:t>
                                  </m:r>
                                  <m:r>
                                    <a:rPr lang="fr-FR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2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𝒌𝑻</m:t>
                                      </m:r>
                                    </m:e>
                                    <m:sub>
                                      <m:r>
                                        <a:rPr lang="fr-FR" sz="2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𝒆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fr-FR" sz="24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" y="1650431"/>
                <a:ext cx="10784023" cy="2832891"/>
              </a:xfrm>
              <a:prstGeom prst="rect">
                <a:avLst/>
              </a:prstGeom>
              <a:blipFill>
                <a:blip r:embed="rId3"/>
                <a:stretch>
                  <a:fillRect t="-202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861050" y="5238090"/>
            <a:ext cx="7851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technique est appelée </a:t>
            </a:r>
            <a:r>
              <a:rPr lang="fr-FR" sz="2800" b="1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interpolation idéale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1871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1050" y="757522"/>
            <a:ext cx="46299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Restitution</a:t>
            </a:r>
          </a:p>
        </p:txBody>
      </p:sp>
      <p:pic>
        <p:nvPicPr>
          <p:cNvPr id="8" name="Image 7"/>
          <p:cNvPicPr/>
          <p:nvPr/>
        </p:nvPicPr>
        <p:blipFill>
          <a:blip r:embed="rId3"/>
          <a:stretch>
            <a:fillRect/>
          </a:stretch>
        </p:blipFill>
        <p:spPr>
          <a:xfrm>
            <a:off x="705283" y="1650431"/>
            <a:ext cx="10839266" cy="439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4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039414" y="831096"/>
            <a:ext cx="5087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6355" y="1724006"/>
            <a:ext cx="11372045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inconvénients sont multiples :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Manque de fiabilité due à l’inévitable dérive des caractéristiques des composants.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de parasites dus au bruit des systèmes de traitement eux-mêmes. Bruit souvent indissociable du signal.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Coût des prototypes : chaque application étant étroitement liée à son système matériel.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toutes ces raisons un traitement numérique est préférable. On utilise alors des convertisseurs analogiques-numériques (CAN) et numériques-analogiques (CNA) pour relier au processeur numérique les signaux analogiques d’entrée et de sortie. Le schéma correspondant est donné à la figure ci-après.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4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039414" y="831096"/>
            <a:ext cx="5087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581" y="1699072"/>
            <a:ext cx="7224819" cy="140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7577" y="3390682"/>
            <a:ext cx="11694017" cy="1766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Conceptuellement, on peut considérer la conversion A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comme un processus faisant intervenir trois opérations successives : l’échantillonnage, la quantification et le codage. Pratiquement, ces opérations sont effectuées dans un même élément : le CAN.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8192" y="4778063"/>
            <a:ext cx="9736428" cy="190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40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894545" y="1095718"/>
            <a:ext cx="8691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Théorie de l’échantillonnage</a:t>
            </a:r>
            <a:endParaRPr lang="fr-FR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148" y="2326823"/>
            <a:ext cx="11410681" cy="371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L’échantillonnage d’un signal x(t) consiste à prélever des valeurs de x(t) à intervalle régulier de durée Te appelée période d’échantillonnage.</a:t>
            </a:r>
            <a:endParaRPr lang="fr-F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période d’échantillonnage correspond à l’intervalle de temps entre 2 échantillons consécutifs.</a:t>
            </a:r>
            <a:endParaRPr lang="fr-F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fréquence d’échantillonnage est définie par Fe=1/Te.</a:t>
            </a:r>
            <a:endParaRPr lang="fr-F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1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780673" y="954050"/>
            <a:ext cx="8691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Echantillonnage idéal   </a:t>
            </a:r>
          </a:p>
        </p:txBody>
      </p:sp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19" y="2043487"/>
            <a:ext cx="5731098" cy="220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76218" y="3132925"/>
                <a:ext cx="7274417" cy="3217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dirty="0"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 signal échantillonné peut alors s’écrire : 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218" y="3132925"/>
                <a:ext cx="7274417" cy="3217932"/>
              </a:xfrm>
              <a:prstGeom prst="rect">
                <a:avLst/>
              </a:prstGeom>
              <a:blipFill rotWithShape="0">
                <a:blip r:embed="rId4"/>
                <a:stretch>
                  <a:fillRect l="-1341" t="-5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45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780673" y="954050"/>
            <a:ext cx="8691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Echantillonnage idéal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09918" y="1851570"/>
                <a:ext cx="9633397" cy="3214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𝑇𝐹</m:t>
                    </m:r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𝑇𝐹</m:t>
                    </m:r>
                    <m:d>
                      <m:dPr>
                        <m:begChr m:val="["/>
                        <m:endChr m:val="]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Ш</m:t>
                            </m:r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𝑇𝑒</m:t>
                            </m:r>
                          </m:sub>
                        </m:sSub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𝑇𝐹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𝑇𝐹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Ш</m:t>
                              </m:r>
                            </m:e>
                            <m:sub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𝑇𝑒</m:t>
                              </m:r>
                            </m:sub>
                          </m:sSub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𝑇𝑒</m:t>
                        </m:r>
                      </m:den>
                    </m:f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Ш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𝐹𝑒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fr-FR" sz="2400" dirty="0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𝐹𝑒𝑋</m:t>
                    </m:r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nary>
                      <m:naryPr>
                        <m:chr m:val="∑"/>
                        <m:limLoc m:val="undOvr"/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=−∞</m:t>
                        </m:r>
                      </m:sub>
                      <m:sup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nary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nary>
                      <m:sSub>
                        <m:sSub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918" y="1851570"/>
                <a:ext cx="9633397" cy="3214919"/>
              </a:xfrm>
              <a:prstGeom prst="rect">
                <a:avLst/>
              </a:prstGeom>
              <a:blipFill rotWithShape="0">
                <a:blip r:embed="rId3"/>
                <a:stretch>
                  <a:fillRect l="-1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345377" y="5194568"/>
                <a:ext cx="4773166" cy="1267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fr-FR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𝐹𝑒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r-FR" sz="2800" i="0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fr-FR" sz="2800" i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fr-FR" sz="28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nary>
                          <m:sSub>
                            <m:sSub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77" y="5194568"/>
                <a:ext cx="4773166" cy="12671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19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780672" y="954050"/>
            <a:ext cx="9346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Notion de repliement de spectre</a:t>
            </a:r>
          </a:p>
          <a:p>
            <a:pPr lvl="0"/>
            <a:endParaRPr lang="fr-F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85234" y="2031268"/>
            <a:ext cx="4499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Considérons le spectre suivant :</a:t>
            </a:r>
            <a:endParaRPr lang="fr-FR" sz="2400" dirty="0"/>
          </a:p>
        </p:txBody>
      </p:sp>
      <p:grpSp>
        <p:nvGrpSpPr>
          <p:cNvPr id="19" name="Group 139"/>
          <p:cNvGrpSpPr>
            <a:grpSpLocks/>
          </p:cNvGrpSpPr>
          <p:nvPr/>
        </p:nvGrpSpPr>
        <p:grpSpPr bwMode="auto">
          <a:xfrm>
            <a:off x="2358186" y="2771775"/>
            <a:ext cx="4780802" cy="2135076"/>
            <a:chOff x="3345" y="5730"/>
            <a:chExt cx="3285" cy="2070"/>
          </a:xfrm>
        </p:grpSpPr>
        <p:sp>
          <p:nvSpPr>
            <p:cNvPr id="20" name="Text Box 137"/>
            <p:cNvSpPr txBox="1">
              <a:spLocks noChangeArrowheads="1"/>
            </p:cNvSpPr>
            <p:nvPr/>
          </p:nvSpPr>
          <p:spPr bwMode="auto">
            <a:xfrm>
              <a:off x="5160" y="7143"/>
              <a:ext cx="915" cy="6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sz="12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fr-FR" sz="1200" baseline="-250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endParaRPr lang="fr-FR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36"/>
            <p:cNvSpPr txBox="1">
              <a:spLocks noChangeArrowheads="1"/>
            </p:cNvSpPr>
            <p:nvPr/>
          </p:nvSpPr>
          <p:spPr bwMode="auto">
            <a:xfrm>
              <a:off x="3780" y="7158"/>
              <a:ext cx="915" cy="6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sz="12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-F</a:t>
              </a:r>
              <a:r>
                <a:rPr lang="fr-FR" sz="1200" baseline="-250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endParaRPr lang="fr-FR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135"/>
            <p:cNvSpPr>
              <a:spLocks noChangeArrowheads="1"/>
            </p:cNvSpPr>
            <p:nvPr/>
          </p:nvSpPr>
          <p:spPr bwMode="auto">
            <a:xfrm flipV="1">
              <a:off x="4245" y="6225"/>
              <a:ext cx="1290" cy="100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grpSp>
          <p:nvGrpSpPr>
            <p:cNvPr id="23" name="Group 134"/>
            <p:cNvGrpSpPr>
              <a:grpSpLocks/>
            </p:cNvGrpSpPr>
            <p:nvPr/>
          </p:nvGrpSpPr>
          <p:grpSpPr bwMode="auto">
            <a:xfrm>
              <a:off x="3345" y="5730"/>
              <a:ext cx="3285" cy="1725"/>
              <a:chOff x="3345" y="5730"/>
              <a:chExt cx="3285" cy="1725"/>
            </a:xfrm>
          </p:grpSpPr>
          <p:cxnSp>
            <p:nvCxnSpPr>
              <p:cNvPr id="24" name="AutoShape 132"/>
              <p:cNvCxnSpPr>
                <a:cxnSpLocks noChangeShapeType="1"/>
              </p:cNvCxnSpPr>
              <p:nvPr/>
            </p:nvCxnSpPr>
            <p:spPr bwMode="auto">
              <a:xfrm>
                <a:off x="3345" y="7215"/>
                <a:ext cx="328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133"/>
              <p:cNvCxnSpPr>
                <a:cxnSpLocks noChangeShapeType="1"/>
              </p:cNvCxnSpPr>
              <p:nvPr/>
            </p:nvCxnSpPr>
            <p:spPr bwMode="auto">
              <a:xfrm flipV="1">
                <a:off x="4890" y="5730"/>
                <a:ext cx="0" cy="17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6" name="Text Box 140"/>
          <p:cNvSpPr txBox="1">
            <a:spLocks noChangeArrowheads="1"/>
          </p:cNvSpPr>
          <p:nvPr/>
        </p:nvSpPr>
        <p:spPr bwMode="auto">
          <a:xfrm>
            <a:off x="4671006" y="2820272"/>
            <a:ext cx="438955" cy="3664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X(f)</a:t>
            </a:r>
            <a:endParaRPr lang="fr-FR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6625" y="5352117"/>
            <a:ext cx="1001931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échantillonnage, on pourrait obtenir les deux spectres suivants :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4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0673" y="172388"/>
            <a:ext cx="9625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Traitement du signal                              </a:t>
            </a:r>
            <a:r>
              <a:rPr lang="en-US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ING-STIC 1</a:t>
            </a:r>
            <a:r>
              <a:rPr lang="en-US" i="1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en-US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F:\DOSSIER STAGE\PFE\logo inp-h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" y="155522"/>
            <a:ext cx="890338" cy="60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/>
          <p:nvPr/>
        </p:nvCxnSpPr>
        <p:spPr>
          <a:xfrm>
            <a:off x="2358185" y="634053"/>
            <a:ext cx="364556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780672" y="954050"/>
            <a:ext cx="934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Notion de repliement de spectre</a:t>
            </a:r>
          </a:p>
        </p:txBody>
      </p:sp>
      <p:pic>
        <p:nvPicPr>
          <p:cNvPr id="16" name="Image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0613" y="1723491"/>
            <a:ext cx="9916732" cy="46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580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1023</Words>
  <Application>Microsoft Office PowerPoint</Application>
  <PresentationFormat>Grand écran</PresentationFormat>
  <Paragraphs>136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Cambria Math</vt:lpstr>
      <vt:lpstr>Maiandra GD</vt:lpstr>
      <vt:lpstr>Palatino Linotype</vt:lpstr>
      <vt:lpstr>Times New Roman</vt:lpstr>
      <vt:lpstr>Wingdings</vt:lpstr>
      <vt:lpstr>Thème Office</vt:lpstr>
      <vt:lpstr>Chapitre 5: ECHANTILLONNAGE ET QUANTIFICATION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Tera</dc:creator>
  <cp:lastModifiedBy>Raymond GBEGBE</cp:lastModifiedBy>
  <cp:revision>30</cp:revision>
  <dcterms:created xsi:type="dcterms:W3CDTF">2017-03-26T14:30:45Z</dcterms:created>
  <dcterms:modified xsi:type="dcterms:W3CDTF">2018-04-17T14:38:20Z</dcterms:modified>
</cp:coreProperties>
</file>